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726" r:id="rId2"/>
    <p:sldId id="766" r:id="rId3"/>
    <p:sldId id="753" r:id="rId4"/>
    <p:sldId id="767" r:id="rId5"/>
    <p:sldId id="756" r:id="rId6"/>
    <p:sldId id="757" r:id="rId7"/>
    <p:sldId id="758" r:id="rId8"/>
    <p:sldId id="759" r:id="rId9"/>
    <p:sldId id="760" r:id="rId10"/>
    <p:sldId id="761" r:id="rId11"/>
    <p:sldId id="762" r:id="rId12"/>
    <p:sldId id="763" r:id="rId13"/>
    <p:sldId id="764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200" d="100"/>
          <a:sy n="200" d="100"/>
        </p:scale>
        <p:origin x="144" y="-3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BAFCC-81DA-44B5-A176-2A69A3471F56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D754A-B3AD-44EB-A6B1-317306A466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040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Levées de longueur</a:t>
            </a:r>
          </a:p>
          <a:p>
            <a:pPr algn="l"/>
            <a:r>
              <a:rPr lang="fr-FR" b="1" dirty="0" smtClean="0"/>
              <a:t>Donne 1</a:t>
            </a:r>
          </a:p>
          <a:p>
            <a:pPr algn="l"/>
            <a:endParaRPr lang="fr-FR" b="1" dirty="0">
              <a:solidFill>
                <a:srgbClr val="00B050"/>
              </a:solidFill>
            </a:endParaRPr>
          </a:p>
          <a:p>
            <a:pPr algn="l"/>
            <a:endParaRPr lang="fr-FR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r>
              <a:rPr lang="fr-FR" dirty="0">
                <a:solidFill>
                  <a:srgbClr val="00B050"/>
                </a:solidFill>
              </a:rPr>
              <a:t>	</a:t>
            </a:r>
            <a:r>
              <a:rPr lang="fr-FR" dirty="0" smtClean="0">
                <a:solidFill>
                  <a:srgbClr val="00B050"/>
                </a:solidFill>
              </a:rPr>
              <a:t>	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5" name="Groupe 4"/>
          <p:cNvGrpSpPr/>
          <p:nvPr/>
        </p:nvGrpSpPr>
        <p:grpSpPr>
          <a:xfrm>
            <a:off x="230659" y="1278803"/>
            <a:ext cx="3828399" cy="2114506"/>
            <a:chOff x="230659" y="1278803"/>
            <a:chExt cx="3828399" cy="2114506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230659" y="1989593"/>
              <a:ext cx="1617966" cy="68984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10 7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2563235" y="1986096"/>
              <a:ext cx="1495823" cy="70237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9 8 6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1458019" y="2690931"/>
              <a:ext cx="1495823" cy="70237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5 4 3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1871065" y="1990708"/>
              <a:ext cx="669730" cy="688726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1458018" y="1278803"/>
              <a:ext cx="1495823" cy="70237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 2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4381500" y="1285385"/>
            <a:ext cx="73533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Le déclarant tire ses trois cartes maîtresses à Pique, puis joue le 2 qui fait la levée.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Pourquoi </a:t>
            </a:r>
            <a:r>
              <a:rPr lang="fr-FR" sz="2400" dirty="0"/>
              <a:t>ce 2 </a:t>
            </a:r>
            <a:r>
              <a:rPr lang="fr-FR" sz="2400" dirty="0" err="1"/>
              <a:t>a-t-il</a:t>
            </a:r>
            <a:r>
              <a:rPr lang="fr-FR" sz="2400" dirty="0"/>
              <a:t> fait la levée </a:t>
            </a:r>
            <a:r>
              <a:rPr lang="fr-FR" sz="2400" dirty="0" smtClean="0"/>
              <a:t>?</a:t>
            </a:r>
          </a:p>
          <a:p>
            <a:r>
              <a:rPr lang="fr-FR" sz="2400" dirty="0" smtClean="0"/>
              <a:t>Car les adversaires n’avaient plus de cartes dans la couleur</a:t>
            </a: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Les </a:t>
            </a:r>
            <a:r>
              <a:rPr lang="fr-FR" sz="2400" dirty="0"/>
              <a:t>adversaires ont-ils commis une faute </a:t>
            </a:r>
            <a:r>
              <a:rPr lang="fr-FR" sz="2400" dirty="0" smtClean="0"/>
              <a:t>?</a:t>
            </a:r>
          </a:p>
          <a:p>
            <a:r>
              <a:rPr lang="fr-FR" sz="2400" dirty="0" smtClean="0"/>
              <a:t>Non</a:t>
            </a: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Le </a:t>
            </a:r>
            <a:r>
              <a:rPr lang="fr-FR" sz="2400" dirty="0"/>
              <a:t>rang du quatrième Pique de Nord est-il important pour la réalisation de la levée </a:t>
            </a:r>
            <a:r>
              <a:rPr lang="fr-FR" sz="2400" dirty="0" smtClean="0"/>
              <a:t>?</a:t>
            </a:r>
          </a:p>
          <a:p>
            <a:r>
              <a:rPr lang="fr-FR" sz="2400" dirty="0" smtClean="0"/>
              <a:t>Non, d’ailleurs le 2 est la plus petite carte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76869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 lnSpcReduction="10000"/>
          </a:bodyPr>
          <a:lstStyle/>
          <a:p>
            <a:r>
              <a:rPr lang="fr-FR" b="1" dirty="0" smtClean="0"/>
              <a:t>Probabilités de répartition du résidu</a:t>
            </a:r>
          </a:p>
          <a:p>
            <a:pPr algn="l"/>
            <a:r>
              <a:rPr lang="fr-FR" dirty="0" smtClean="0"/>
              <a:t>	A priori la répartition des cartes détenues par l’adversaire semble aléatoire.</a:t>
            </a:r>
          </a:p>
          <a:p>
            <a:pPr algn="l"/>
            <a:r>
              <a:rPr lang="fr-FR" dirty="0" smtClean="0"/>
              <a:t>	Quand six cartes manquent par exemple, on peut penser qu’elles peuvent être indifféremment réparties 3-3, 4-2, 5-1 ou même 6-0 chez l’adversaire.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En réalité, il est possible de calculer mathématiquement les chances des différents partages et on aboutit alors à une probabilité attachée à chaque partage. 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Un élément à retenir : les probabilités les plus importantes sont attachées aux répartitions les plus équilibrées entre les deux jeux adverses.</a:t>
            </a:r>
          </a:p>
          <a:p>
            <a:pPr algn="l"/>
            <a:r>
              <a:rPr lang="fr-FR" dirty="0" smtClean="0"/>
              <a:t>	Ainsi pour six cartes manquantes :</a:t>
            </a:r>
          </a:p>
          <a:p>
            <a:pPr algn="l"/>
            <a:r>
              <a:rPr lang="fr-FR" dirty="0" smtClean="0"/>
              <a:t>Le                         se </a:t>
            </a:r>
            <a:r>
              <a:rPr lang="fr-FR" dirty="0"/>
              <a:t>produit 48 fois sur </a:t>
            </a:r>
            <a:r>
              <a:rPr lang="fr-FR" dirty="0" smtClean="0"/>
              <a:t>100 - environ</a:t>
            </a:r>
            <a:endParaRPr lang="fr-FR" b="1" dirty="0" smtClean="0"/>
          </a:p>
          <a:p>
            <a:pPr algn="l"/>
            <a:r>
              <a:rPr lang="fr-FR" dirty="0" smtClean="0"/>
              <a:t>Le                         se produit 36 fois sur 100 - environ</a:t>
            </a:r>
          </a:p>
          <a:p>
            <a:pPr algn="l"/>
            <a:r>
              <a:rPr lang="fr-FR" dirty="0" smtClean="0"/>
              <a:t>Les </a:t>
            </a:r>
            <a:r>
              <a:rPr lang="fr-FR" dirty="0"/>
              <a:t>partages 5-1 et 6-0 sont beaucoup plus </a:t>
            </a:r>
            <a:r>
              <a:rPr lang="fr-FR" dirty="0" smtClean="0"/>
              <a:t>rares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Quand le résidu adverse ne compte que 5 cartes, le partage le plus fréquent est </a:t>
            </a:r>
            <a:r>
              <a:rPr lang="fr-FR" dirty="0" smtClean="0"/>
              <a:t>le</a:t>
            </a:r>
            <a:br>
              <a:rPr lang="fr-FR" dirty="0" smtClean="0"/>
            </a:br>
            <a:r>
              <a:rPr lang="fr-FR" dirty="0" smtClean="0"/>
              <a:t>                          (68</a:t>
            </a:r>
            <a:r>
              <a:rPr lang="fr-FR" dirty="0" smtClean="0"/>
              <a:t>%, soit </a:t>
            </a:r>
            <a:r>
              <a:rPr lang="fr-FR" dirty="0" smtClean="0"/>
              <a:t>environ                                     )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9642691" y="4172703"/>
            <a:ext cx="1947524" cy="866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Répartitions équilibrées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8" name="Accolade fermante 7"/>
          <p:cNvSpPr/>
          <p:nvPr/>
        </p:nvSpPr>
        <p:spPr>
          <a:xfrm>
            <a:off x="9206522" y="4272716"/>
            <a:ext cx="114604" cy="666750"/>
          </a:xfrm>
          <a:prstGeom prst="rightBrace">
            <a:avLst>
              <a:gd name="adj1" fmla="val 44326"/>
              <a:gd name="adj2" fmla="val 47857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à coins arrondis 18"/>
          <p:cNvSpPr/>
          <p:nvPr/>
        </p:nvSpPr>
        <p:spPr>
          <a:xfrm>
            <a:off x="6342184" y="5098897"/>
            <a:ext cx="4028831" cy="3743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Répartitions déséquilibrées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6661270" y="4219021"/>
            <a:ext cx="2438400" cy="3642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une fois sur deux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6661270" y="4642724"/>
            <a:ext cx="2438400" cy="3642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une fois sur </a:t>
            </a:r>
            <a:r>
              <a:rPr lang="fr-FR" sz="2400" b="1" dirty="0" smtClean="0">
                <a:solidFill>
                  <a:schemeClr val="tx1"/>
                </a:solidFill>
              </a:rPr>
              <a:t>trois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4353169" y="5791252"/>
            <a:ext cx="2487856" cy="3642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deux fois </a:t>
            </a:r>
            <a:r>
              <a:rPr lang="fr-FR" sz="2400" b="1" dirty="0">
                <a:solidFill>
                  <a:schemeClr val="tx1"/>
                </a:solidFill>
              </a:rPr>
              <a:t>sur </a:t>
            </a:r>
            <a:r>
              <a:rPr lang="fr-FR" sz="2400" b="1" dirty="0" smtClean="0">
                <a:solidFill>
                  <a:schemeClr val="tx1"/>
                </a:solidFill>
              </a:rPr>
              <a:t>trois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623886" y="4243753"/>
            <a:ext cx="1681652" cy="3642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partage 4-2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623886" y="4668558"/>
            <a:ext cx="1681652" cy="3642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partage 3-3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354256" y="5806831"/>
            <a:ext cx="1681652" cy="3642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partage 3-2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96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9" grpId="0" animBg="1"/>
      <p:bldP spid="4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Donne d’application</a:t>
            </a:r>
          </a:p>
          <a:p>
            <a:pPr algn="l"/>
            <a:r>
              <a:rPr lang="fr-FR" dirty="0" smtClean="0"/>
              <a:t>	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230659" y="2711898"/>
            <a:ext cx="1693391" cy="14047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5 3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D V 10</a:t>
            </a:r>
            <a:b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 V 8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9 6 5 3</a:t>
            </a:r>
            <a:endParaRPr lang="fr-FR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3260518" y="2729352"/>
            <a:ext cx="1629225" cy="14047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V 10 9 4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9 6 5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10 9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 D 10 8</a:t>
            </a:r>
            <a:endParaRPr lang="fr-FR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1751657" y="1362281"/>
            <a:ext cx="1681253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8 6 2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3 2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8 5 4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V 4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1751657" y="4108987"/>
            <a:ext cx="1681253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D 7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8 7 4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7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7 2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2038154" y="2855005"/>
            <a:ext cx="1108260" cy="1143615"/>
          </a:xfrm>
          <a:prstGeom prst="roundRect">
            <a:avLst/>
          </a:prstGeom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N</a:t>
            </a:r>
          </a:p>
          <a:p>
            <a:pPr algn="ctr"/>
            <a:r>
              <a:rPr lang="fr-FR" sz="2400" b="1" dirty="0" smtClean="0"/>
              <a:t>O      E</a:t>
            </a:r>
          </a:p>
          <a:p>
            <a:pPr algn="ctr"/>
            <a:r>
              <a:rPr lang="fr-FR" sz="2400" b="1" dirty="0"/>
              <a:t>S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686909"/>
              </p:ext>
            </p:extLst>
          </p:nvPr>
        </p:nvGraphicFramePr>
        <p:xfrm>
          <a:off x="78155" y="1432586"/>
          <a:ext cx="161607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038"/>
                <a:gridCol w="8080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sud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nord</a:t>
                      </a:r>
                      <a:endParaRPr lang="fr-F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??</a:t>
                      </a:r>
                      <a:endParaRPr lang="fr-FR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2SA</a:t>
                      </a:r>
                      <a:endParaRPr lang="fr-FR" sz="200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3SA</a:t>
                      </a:r>
                      <a:endParaRPr lang="fr-FR" sz="200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3545810" y="1623521"/>
            <a:ext cx="1343933" cy="83099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Entame</a:t>
            </a:r>
          </a:p>
          <a:p>
            <a:r>
              <a:rPr lang="fr-FR" sz="2400" b="1" dirty="0" smtClean="0"/>
              <a:t>Roi de </a:t>
            </a:r>
            <a:r>
              <a:rPr lang="fr-FR" sz="2400" b="1" dirty="0">
                <a:solidFill>
                  <a:srgbClr val="FF0000"/>
                </a:solidFill>
              </a:rPr>
              <a:t>♥</a:t>
            </a:r>
            <a:endParaRPr lang="fr-FR" sz="240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5086350" y="1524000"/>
            <a:ext cx="67843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déclarant compte ses levées directes :</a:t>
            </a:r>
          </a:p>
          <a:p>
            <a:r>
              <a:rPr lang="fr-FR" sz="2400" dirty="0" smtClean="0"/>
              <a:t>♠ : </a:t>
            </a:r>
          </a:p>
          <a:p>
            <a:r>
              <a:rPr lang="fr-FR" sz="2400" b="1" dirty="0" smtClean="0">
                <a:solidFill>
                  <a:srgbClr val="FF0000"/>
                </a:solidFill>
              </a:rPr>
              <a:t>♥ </a:t>
            </a:r>
            <a:r>
              <a:rPr lang="fr-FR" sz="2400" dirty="0" smtClean="0"/>
              <a:t>: </a:t>
            </a:r>
            <a:endParaRPr lang="fr-FR" sz="2400" dirty="0" smtClean="0"/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dirty="0" smtClean="0"/>
              <a:t>: </a:t>
            </a:r>
            <a:endParaRPr lang="fr-FR" sz="2400" dirty="0" smtClean="0">
              <a:solidFill>
                <a:srgbClr val="FFC000"/>
              </a:solidFill>
            </a:endParaRP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dirty="0" smtClean="0"/>
              <a:t>: </a:t>
            </a:r>
          </a:p>
          <a:p>
            <a:r>
              <a:rPr lang="fr-FR" sz="2400" dirty="0" smtClean="0"/>
              <a:t>Total </a:t>
            </a:r>
            <a:r>
              <a:rPr lang="fr-FR" sz="2400" dirty="0" smtClean="0"/>
              <a:t>: </a:t>
            </a:r>
            <a:endParaRPr lang="fr-FR" sz="2400" dirty="0" smtClean="0"/>
          </a:p>
          <a:p>
            <a:r>
              <a:rPr lang="fr-FR" sz="2400" dirty="0" smtClean="0"/>
              <a:t>Deux couleurs peuvent produire des levées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A Pique, environ une fois sur trois, le résidu sera réparti 3-3 et le 7 produira une levée de longueur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A Carreau, environ deux fois sur trois, le résidu sera réparti 3-2 et la couleur produira deux levées de longueur. </a:t>
            </a:r>
            <a:endParaRPr lang="fr-FR" sz="2400" dirty="0"/>
          </a:p>
        </p:txBody>
      </p:sp>
      <p:graphicFrame>
        <p:nvGraphicFramePr>
          <p:cNvPr id="20" name="Tableau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509203"/>
              </p:ext>
            </p:extLst>
          </p:nvPr>
        </p:nvGraphicFramePr>
        <p:xfrm>
          <a:off x="78155" y="1432585"/>
          <a:ext cx="161607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038"/>
                <a:gridCol w="8080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sud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nord</a:t>
                      </a:r>
                      <a:endParaRPr lang="fr-F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solidFill>
                            <a:schemeClr val="tx1"/>
                          </a:solidFill>
                        </a:rPr>
                        <a:t>1SA</a:t>
                      </a:r>
                      <a:endParaRPr lang="fr-FR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2SA</a:t>
                      </a:r>
                      <a:endParaRPr lang="fr-FR" sz="200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3SA</a:t>
                      </a:r>
                      <a:endParaRPr lang="fr-FR" sz="200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Tableau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063481"/>
              </p:ext>
            </p:extLst>
          </p:nvPr>
        </p:nvGraphicFramePr>
        <p:xfrm>
          <a:off x="74160" y="1428043"/>
          <a:ext cx="161607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038"/>
                <a:gridCol w="8080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sud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nord</a:t>
                      </a:r>
                      <a:endParaRPr lang="fr-F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1SA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2SA</a:t>
                      </a:r>
                      <a:endParaRPr lang="fr-F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3SA</a:t>
                      </a:r>
                      <a:endParaRPr lang="fr-FR" sz="200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au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629"/>
              </p:ext>
            </p:extLst>
          </p:nvPr>
        </p:nvGraphicFramePr>
        <p:xfrm>
          <a:off x="68316" y="1427067"/>
          <a:ext cx="161607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038"/>
                <a:gridCol w="8080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sud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nord</a:t>
                      </a:r>
                      <a:endParaRPr lang="fr-F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1SA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2SA</a:t>
                      </a:r>
                      <a:endParaRPr lang="fr-F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3SA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Rectangle à coins arrondis 17"/>
          <p:cNvSpPr/>
          <p:nvPr/>
        </p:nvSpPr>
        <p:spPr>
          <a:xfrm>
            <a:off x="1752826" y="4108987"/>
            <a:ext cx="1681253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1751657" y="1362281"/>
            <a:ext cx="1681253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1751655" y="4110681"/>
            <a:ext cx="1681253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D 7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8 7 4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7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7 2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1751655" y="1362280"/>
            <a:ext cx="1681253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8 6 2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3 2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8 5 4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V 4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5590169" y="1967361"/>
            <a:ext cx="853250" cy="30583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trois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5590168" y="2339629"/>
            <a:ext cx="853251" cy="30583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une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5598599" y="2711898"/>
            <a:ext cx="844821" cy="30583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deux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5590167" y="3084166"/>
            <a:ext cx="853251" cy="30583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une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6016792" y="3460860"/>
            <a:ext cx="853251" cy="30583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sept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2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7" grpId="0" animBg="1"/>
      <p:bldP spid="18" grpId="0" animBg="1"/>
      <p:bldP spid="19" grpId="0" animBg="1"/>
      <p:bldP spid="23" grpId="0" animBg="1"/>
      <p:bldP spid="24" grpId="0" animBg="1"/>
      <p:bldP spid="5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Donne d’application</a:t>
            </a:r>
          </a:p>
          <a:p>
            <a:pPr algn="l"/>
            <a:r>
              <a:rPr lang="fr-FR" dirty="0" smtClean="0"/>
              <a:t>	</a:t>
            </a:r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230659" y="2711898"/>
            <a:ext cx="1693391" cy="14047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5 3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 V 10</a:t>
            </a:r>
            <a:b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V 8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9 6 5 3</a:t>
            </a:r>
            <a:endParaRPr lang="fr-FR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230658" y="2711898"/>
            <a:ext cx="1693391" cy="14047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5 3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 V 10</a:t>
            </a:r>
            <a:b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</a:t>
            </a:r>
            <a:r>
              <a:rPr lang="fr-FR" sz="2400" b="1" dirty="0" smtClean="0">
                <a:solidFill>
                  <a:schemeClr val="tx1"/>
                </a:solidFill>
              </a:rPr>
              <a:t> V 8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9 6 5 3</a:t>
            </a:r>
            <a:endParaRPr lang="fr-FR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3260518" y="2729352"/>
            <a:ext cx="1629225" cy="14047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V 10 9 4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9 6 </a:t>
            </a:r>
            <a:r>
              <a:rPr lang="fr-FR" sz="2400" b="1" dirty="0" smtClean="0">
                <a:solidFill>
                  <a:schemeClr val="tx1"/>
                </a:solidFill>
              </a:rPr>
              <a:t>5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10 9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 D 10 8</a:t>
            </a:r>
            <a:endParaRPr lang="fr-FR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1751657" y="1362281"/>
            <a:ext cx="1681253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8 6 2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3 2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8 5 4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V 4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1751657" y="4108987"/>
            <a:ext cx="1681253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D 7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8 7 4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7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7 2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2038154" y="2855005"/>
            <a:ext cx="1108260" cy="1143615"/>
          </a:xfrm>
          <a:prstGeom prst="roundRect">
            <a:avLst/>
          </a:prstGeom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N</a:t>
            </a:r>
          </a:p>
          <a:p>
            <a:pPr algn="ctr"/>
            <a:r>
              <a:rPr lang="fr-FR" sz="2400" b="1" dirty="0" smtClean="0"/>
              <a:t>O      E</a:t>
            </a:r>
          </a:p>
          <a:p>
            <a:pPr algn="ctr"/>
            <a:r>
              <a:rPr lang="fr-FR" sz="2400" b="1" dirty="0"/>
              <a:t>S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752074"/>
              </p:ext>
            </p:extLst>
          </p:nvPr>
        </p:nvGraphicFramePr>
        <p:xfrm>
          <a:off x="78155" y="1432586"/>
          <a:ext cx="161607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038"/>
                <a:gridCol w="8080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sud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nord</a:t>
                      </a:r>
                      <a:endParaRPr lang="fr-F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1SA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2SA</a:t>
                      </a:r>
                      <a:endParaRPr lang="fr-F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3SA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3545810" y="1623521"/>
            <a:ext cx="1343933" cy="83099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Entame</a:t>
            </a:r>
          </a:p>
          <a:p>
            <a:r>
              <a:rPr lang="fr-FR" sz="2400" b="1" dirty="0" smtClean="0"/>
              <a:t>Roi de </a:t>
            </a:r>
            <a:r>
              <a:rPr lang="fr-FR" sz="2400" b="1" dirty="0">
                <a:solidFill>
                  <a:srgbClr val="FF0000"/>
                </a:solidFill>
              </a:rPr>
              <a:t>♥</a:t>
            </a:r>
            <a:endParaRPr lang="fr-FR" sz="240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5086350" y="1524000"/>
            <a:ext cx="678437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déclarant prend l’entame et tire As et Roi de Carreau.</a:t>
            </a:r>
          </a:p>
          <a:p>
            <a:r>
              <a:rPr lang="fr-FR" sz="2400" dirty="0" smtClean="0"/>
              <a:t>Tout le monde fournit donc le résidu était bien 3-2.</a:t>
            </a:r>
          </a:p>
          <a:p>
            <a:r>
              <a:rPr lang="fr-FR" sz="2400" dirty="0" smtClean="0"/>
              <a:t>Il rejoue Carreau pour la Dame de l’adversaire (son dernier Carreau), qui tire trois levées de Cœur.</a:t>
            </a:r>
          </a:p>
          <a:p>
            <a:r>
              <a:rPr lang="fr-FR" sz="2400" dirty="0" smtClean="0"/>
              <a:t>Le déclarant défaussera deux cartes inutiles du mort en conservant précieusement ses deux petits carreaux.</a:t>
            </a:r>
          </a:p>
          <a:p>
            <a:r>
              <a:rPr lang="fr-FR" sz="2400" dirty="0" smtClean="0"/>
              <a:t>Quel que soit le retour d’Ouest, il pourra jouer Trèfle pour l’As du mort afin de réaliser ses deux carreaux maîtres.</a:t>
            </a:r>
            <a:endParaRPr lang="fr-FR" sz="2400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230658" y="2711898"/>
            <a:ext cx="1693391" cy="14047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5 3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D V 10</a:t>
            </a:r>
            <a:br>
              <a:rPr lang="fr-FR" sz="2400" b="1" dirty="0" smtClean="0">
                <a:solidFill>
                  <a:schemeClr val="tx1"/>
                </a:solidFill>
              </a:rPr>
            </a:b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D V 8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9 6 5 3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3260518" y="2729352"/>
            <a:ext cx="1629225" cy="14047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V 10 9 4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9 6 </a:t>
            </a:r>
            <a:r>
              <a:rPr lang="fr-FR" sz="2400" b="1" dirty="0" smtClean="0">
                <a:solidFill>
                  <a:schemeClr val="tx1"/>
                </a:solidFill>
              </a:rPr>
              <a:t>5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10 9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 D 10 8</a:t>
            </a:r>
            <a:endParaRPr lang="fr-FR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3260517" y="2729351"/>
            <a:ext cx="1629225" cy="14047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V 10 9 4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9 6 5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10 9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R D 10 8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15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1" grpId="0" animBg="1"/>
      <p:bldP spid="13" grpId="0" animBg="1"/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Remarques</a:t>
            </a:r>
          </a:p>
          <a:p>
            <a:pPr algn="l"/>
            <a:r>
              <a:rPr lang="fr-FR" dirty="0" smtClean="0"/>
              <a:t>	L’affranchissement de levées de longueur oblige le déclarant à surveiller la chute des cartes adverses au fil des levées.</a:t>
            </a:r>
          </a:p>
          <a:p>
            <a:pPr algn="l"/>
            <a:r>
              <a:rPr lang="fr-FR" dirty="0" smtClean="0"/>
              <a:t>	Pratiquement, cela demande trois opérations simples 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Il compte le nombre de cartes détenues par son camp. Pour les Carreaux, trois dans sa main et cinq au mort donc huit au total.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Par soustraction, il en déduit le nombre de cartes que possèdent ses adversaires : 13-8=5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Au fil des levées, le déclarant soustrait de cinq les cartes fournies par ses adversaires</a:t>
            </a:r>
          </a:p>
          <a:p>
            <a:pPr algn="l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7" name="Groupe 6"/>
          <p:cNvGrpSpPr/>
          <p:nvPr/>
        </p:nvGrpSpPr>
        <p:grpSpPr>
          <a:xfrm>
            <a:off x="236175" y="4535329"/>
            <a:ext cx="2646662" cy="1018620"/>
            <a:chOff x="236175" y="4535329"/>
            <a:chExt cx="2646662" cy="1018620"/>
          </a:xfrm>
        </p:grpSpPr>
        <p:sp>
          <p:nvSpPr>
            <p:cNvPr id="18" name="Rectangle à coins arrondis 17"/>
            <p:cNvSpPr/>
            <p:nvPr/>
          </p:nvSpPr>
          <p:spPr>
            <a:xfrm>
              <a:off x="236175" y="4877059"/>
              <a:ext cx="1203065" cy="323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D V 8</a:t>
              </a: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1788055" y="4876339"/>
              <a:ext cx="1094782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10 9</a:t>
              </a:r>
            </a:p>
          </p:txBody>
        </p:sp>
        <p:grpSp>
          <p:nvGrpSpPr>
            <p:cNvPr id="4" name="Groupe 3"/>
            <p:cNvGrpSpPr/>
            <p:nvPr/>
          </p:nvGrpSpPr>
          <p:grpSpPr>
            <a:xfrm>
              <a:off x="775522" y="4535329"/>
              <a:ext cx="1681253" cy="1018620"/>
              <a:chOff x="775522" y="4535329"/>
              <a:chExt cx="1681253" cy="1018620"/>
            </a:xfrm>
          </p:grpSpPr>
          <p:sp>
            <p:nvSpPr>
              <p:cNvPr id="20" name="Rectangle à coins arrondis 19"/>
              <p:cNvSpPr/>
              <p:nvPr/>
            </p:nvSpPr>
            <p:spPr>
              <a:xfrm>
                <a:off x="775522" y="4535329"/>
                <a:ext cx="1681253" cy="33451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sz="2400" dirty="0" smtClean="0">
                    <a:solidFill>
                      <a:srgbClr val="FFC000"/>
                    </a:solidFill>
                  </a:rPr>
                  <a:t>♦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A 8 5 4 2</a:t>
                </a:r>
              </a:p>
            </p:txBody>
          </p:sp>
          <p:sp>
            <p:nvSpPr>
              <p:cNvPr id="21" name="Rectangle à coins arrondis 20"/>
              <p:cNvSpPr/>
              <p:nvPr/>
            </p:nvSpPr>
            <p:spPr>
              <a:xfrm>
                <a:off x="1016024" y="5219433"/>
                <a:ext cx="1200248" cy="334516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sz="2400" dirty="0" smtClean="0">
                    <a:solidFill>
                      <a:srgbClr val="FFC000"/>
                    </a:solidFill>
                  </a:rPr>
                  <a:t>♦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R 7 3</a:t>
                </a:r>
              </a:p>
            </p:txBody>
          </p:sp>
          <p:sp>
            <p:nvSpPr>
              <p:cNvPr id="22" name="Rectangle à coins arrondis 21"/>
              <p:cNvSpPr/>
              <p:nvPr/>
            </p:nvSpPr>
            <p:spPr>
              <a:xfrm>
                <a:off x="1464643" y="4899268"/>
                <a:ext cx="303013" cy="291857"/>
              </a:xfrm>
              <a:prstGeom prst="roundRect">
                <a:avLst/>
              </a:prstGeom>
              <a:ln w="38100"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2400" b="1" dirty="0"/>
              </a:p>
            </p:txBody>
          </p:sp>
        </p:grpSp>
      </p:grpSp>
      <p:sp>
        <p:nvSpPr>
          <p:cNvPr id="5" name="ZoneTexte 4"/>
          <p:cNvSpPr txBox="1"/>
          <p:nvPr/>
        </p:nvSpPr>
        <p:spPr>
          <a:xfrm>
            <a:off x="3284817" y="4232529"/>
            <a:ext cx="89000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1° levée : Il joue le Roi de sa main, le 2 du mort et les deux adversaires fournissent. Il leur reste 5-2=3 carreaux</a:t>
            </a:r>
          </a:p>
          <a:p>
            <a:r>
              <a:rPr lang="fr-FR" sz="2400" dirty="0" smtClean="0"/>
              <a:t>2° </a:t>
            </a:r>
            <a:r>
              <a:rPr lang="fr-FR" sz="2400" dirty="0"/>
              <a:t>levée : Il joue le </a:t>
            </a:r>
            <a:r>
              <a:rPr lang="fr-FR" sz="2400" dirty="0" smtClean="0"/>
              <a:t>3 de </a:t>
            </a:r>
            <a:r>
              <a:rPr lang="fr-FR" sz="2400" dirty="0"/>
              <a:t>sa main, </a:t>
            </a:r>
            <a:r>
              <a:rPr lang="fr-FR" sz="2400" dirty="0" smtClean="0"/>
              <a:t>l’As du </a:t>
            </a:r>
            <a:r>
              <a:rPr lang="fr-FR" sz="2400" dirty="0"/>
              <a:t>mort et les deux adversaires </a:t>
            </a:r>
            <a:r>
              <a:rPr lang="fr-FR" sz="2400" dirty="0" smtClean="0"/>
              <a:t>fournissent. Il </a:t>
            </a:r>
            <a:r>
              <a:rPr lang="fr-FR" sz="2400" dirty="0"/>
              <a:t>leur reste </a:t>
            </a:r>
            <a:r>
              <a:rPr lang="fr-FR" sz="2400" dirty="0" smtClean="0"/>
              <a:t>3-2=1 carreau</a:t>
            </a:r>
          </a:p>
          <a:p>
            <a:r>
              <a:rPr lang="fr-FR" sz="2400" dirty="0" smtClean="0"/>
              <a:t>3° </a:t>
            </a:r>
            <a:r>
              <a:rPr lang="fr-FR" sz="2400" dirty="0"/>
              <a:t>levée : Il joue le </a:t>
            </a:r>
            <a:r>
              <a:rPr lang="fr-FR" sz="2400" dirty="0" smtClean="0"/>
              <a:t>4 du mort, le 7 de </a:t>
            </a:r>
            <a:r>
              <a:rPr lang="fr-FR" sz="2400" dirty="0"/>
              <a:t>sa </a:t>
            </a:r>
            <a:r>
              <a:rPr lang="fr-FR" sz="2400" dirty="0" smtClean="0"/>
              <a:t>main et Ouest fournit son dernier carreau. Les deux carreaux sont affranchis</a:t>
            </a:r>
            <a:endParaRPr lang="fr-FR" sz="2400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236175" y="4875535"/>
            <a:ext cx="1203065" cy="3235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 V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8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237652" y="4877058"/>
            <a:ext cx="1203065" cy="3235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V 8</a:t>
            </a:r>
          </a:p>
        </p:txBody>
      </p:sp>
      <p:sp>
        <p:nvSpPr>
          <p:cNvPr id="25" name="Rectangle à coins arrondis 24"/>
          <p:cNvSpPr/>
          <p:nvPr/>
        </p:nvSpPr>
        <p:spPr>
          <a:xfrm>
            <a:off x="1786347" y="4876224"/>
            <a:ext cx="1094782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10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9</a:t>
            </a:r>
          </a:p>
        </p:txBody>
      </p:sp>
      <p:sp>
        <p:nvSpPr>
          <p:cNvPr id="31" name="Rectangle à coins arrondis 30"/>
          <p:cNvSpPr/>
          <p:nvPr/>
        </p:nvSpPr>
        <p:spPr>
          <a:xfrm>
            <a:off x="775522" y="4535136"/>
            <a:ext cx="1681253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8 5 4 </a:t>
            </a: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32" name="Rectangle à coins arrondis 31"/>
          <p:cNvSpPr/>
          <p:nvPr/>
        </p:nvSpPr>
        <p:spPr>
          <a:xfrm>
            <a:off x="775522" y="4536870"/>
            <a:ext cx="1681253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fr-FR" sz="2400" b="1" dirty="0" smtClean="0">
                <a:solidFill>
                  <a:schemeClr val="tx1"/>
                </a:solidFill>
              </a:rPr>
              <a:t> 8 5 4 </a:t>
            </a: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775522" y="4536870"/>
            <a:ext cx="1681253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fr-FR" sz="2400" b="1" dirty="0" smtClean="0">
                <a:solidFill>
                  <a:schemeClr val="tx1"/>
                </a:solidFill>
              </a:rPr>
              <a:t> 8 5 </a:t>
            </a: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4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1016024" y="5219467"/>
            <a:ext cx="1200248" cy="3345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fr-FR" sz="2400" b="1" dirty="0" smtClean="0">
                <a:solidFill>
                  <a:schemeClr val="tx1"/>
                </a:solidFill>
              </a:rPr>
              <a:t> 7 3</a:t>
            </a:r>
          </a:p>
        </p:txBody>
      </p:sp>
      <p:sp>
        <p:nvSpPr>
          <p:cNvPr id="35" name="Rectangle à coins arrondis 34"/>
          <p:cNvSpPr/>
          <p:nvPr/>
        </p:nvSpPr>
        <p:spPr>
          <a:xfrm>
            <a:off x="1016024" y="5217834"/>
            <a:ext cx="1200248" cy="3345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fr-FR" sz="2400" b="1" dirty="0" smtClean="0">
                <a:solidFill>
                  <a:schemeClr val="tx1"/>
                </a:solidFill>
              </a:rPr>
              <a:t> 7 </a:t>
            </a: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36" name="Rectangle à coins arrondis 35"/>
          <p:cNvSpPr/>
          <p:nvPr/>
        </p:nvSpPr>
        <p:spPr>
          <a:xfrm>
            <a:off x="1016024" y="5215767"/>
            <a:ext cx="1200248" cy="3345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R 7 3</a:t>
            </a:r>
          </a:p>
        </p:txBody>
      </p:sp>
      <p:sp>
        <p:nvSpPr>
          <p:cNvPr id="37" name="Rectangle à coins arrondis 36"/>
          <p:cNvSpPr/>
          <p:nvPr/>
        </p:nvSpPr>
        <p:spPr>
          <a:xfrm>
            <a:off x="235634" y="4878600"/>
            <a:ext cx="1203065" cy="3235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D V 8</a:t>
            </a:r>
          </a:p>
        </p:txBody>
      </p:sp>
      <p:sp>
        <p:nvSpPr>
          <p:cNvPr id="38" name="Rectangle à coins arrondis 37"/>
          <p:cNvSpPr/>
          <p:nvPr/>
        </p:nvSpPr>
        <p:spPr>
          <a:xfrm>
            <a:off x="1788365" y="4877938"/>
            <a:ext cx="1094782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10 9</a:t>
            </a:r>
          </a:p>
        </p:txBody>
      </p:sp>
    </p:spTree>
    <p:extLst>
      <p:ext uri="{BB962C8B-B14F-4D97-AF65-F5344CB8AC3E}">
        <p14:creationId xmlns:p14="http://schemas.microsoft.com/office/powerpoint/2010/main" val="56330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Levées de longueur</a:t>
            </a:r>
          </a:p>
          <a:p>
            <a:pPr algn="l"/>
            <a:r>
              <a:rPr lang="fr-FR" b="1" dirty="0" smtClean="0"/>
              <a:t>Donne </a:t>
            </a:r>
            <a:r>
              <a:rPr lang="fr-FR" b="1" dirty="0" smtClean="0"/>
              <a:t>2</a:t>
            </a:r>
            <a:endParaRPr lang="fr-FR" b="1" dirty="0" smtClean="0"/>
          </a:p>
          <a:p>
            <a:pPr algn="l"/>
            <a:endParaRPr lang="fr-FR" b="1" dirty="0">
              <a:solidFill>
                <a:srgbClr val="00B050"/>
              </a:solidFill>
            </a:endParaRPr>
          </a:p>
          <a:p>
            <a:pPr algn="l"/>
            <a:endParaRPr lang="fr-FR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r>
              <a:rPr lang="fr-FR" dirty="0">
                <a:solidFill>
                  <a:srgbClr val="00B050"/>
                </a:solidFill>
              </a:rPr>
              <a:t>	</a:t>
            </a:r>
            <a:r>
              <a:rPr lang="fr-FR" dirty="0" smtClean="0">
                <a:solidFill>
                  <a:srgbClr val="00B050"/>
                </a:solidFill>
              </a:rPr>
              <a:t>	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5" name="Groupe 4"/>
          <p:cNvGrpSpPr/>
          <p:nvPr/>
        </p:nvGrpSpPr>
        <p:grpSpPr>
          <a:xfrm>
            <a:off x="230659" y="1278803"/>
            <a:ext cx="3828399" cy="2114506"/>
            <a:chOff x="230659" y="1278803"/>
            <a:chExt cx="3828399" cy="2114506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230659" y="1989593"/>
              <a:ext cx="1617966" cy="68984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>
                  <a:solidFill>
                    <a:schemeClr val="tx1"/>
                  </a:solidFill>
                </a:rPr>
                <a:t>9 8 7 5</a:t>
              </a:r>
            </a:p>
            <a:p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2563235" y="1986096"/>
              <a:ext cx="1495823" cy="70237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>
                  <a:solidFill>
                    <a:schemeClr val="tx1"/>
                  </a:solidFill>
                </a:rPr>
                <a:t>V 10</a:t>
              </a:r>
            </a:p>
            <a:p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>
                  <a:solidFill>
                    <a:schemeClr val="tx1"/>
                  </a:solidFill>
                </a:rPr>
                <a:t>D 10</a:t>
              </a:r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1458019" y="2690931"/>
              <a:ext cx="1495823" cy="70237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>
                  <a:solidFill>
                    <a:schemeClr val="tx1"/>
                  </a:solidFill>
                </a:rPr>
                <a:t>4 3 2</a:t>
              </a:r>
            </a:p>
            <a:p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1871065" y="1990708"/>
              <a:ext cx="669730" cy="688726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1458018" y="1278803"/>
              <a:ext cx="1495823" cy="70237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>
                  <a:solidFill>
                    <a:schemeClr val="tx1"/>
                  </a:solidFill>
                </a:rPr>
                <a:t>A R D 6</a:t>
              </a:r>
            </a:p>
            <a:p>
              <a:r>
                <a:rPr lang="fr-FR" sz="2400" dirty="0">
                  <a:solidFill>
                    <a:srgbClr val="FF0000"/>
                  </a:solidFill>
                </a:rPr>
                <a:t>♥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4381500" y="1285385"/>
            <a:ext cx="73533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Le déclarant tire ses trois cartes maîtresses à Pique, </a:t>
            </a:r>
            <a:r>
              <a:rPr lang="fr-FR" sz="2400" dirty="0" smtClean="0"/>
              <a:t>mais cette fois Ouest fait la dernière levée avec le 9</a:t>
            </a: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Le déclarant </a:t>
            </a:r>
            <a:r>
              <a:rPr lang="fr-FR" sz="2400" dirty="0" err="1" smtClean="0"/>
              <a:t>a-t-il</a:t>
            </a:r>
            <a:r>
              <a:rPr lang="fr-FR" sz="2400" dirty="0" smtClean="0"/>
              <a:t> mal joué ?</a:t>
            </a:r>
          </a:p>
          <a:p>
            <a:r>
              <a:rPr lang="fr-FR" sz="2400" dirty="0" smtClean="0"/>
              <a:t>Non, mais Ouest avait autant de cartes que Nord</a:t>
            </a: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Pourquoi le 2 </a:t>
            </a:r>
            <a:r>
              <a:rPr lang="fr-FR" sz="2400" dirty="0" err="1" smtClean="0"/>
              <a:t>a-t-il</a:t>
            </a:r>
            <a:r>
              <a:rPr lang="fr-FR" sz="2400" dirty="0" smtClean="0"/>
              <a:t> fait la levée dans l’exemple précédent  et pas le 6 ici ?</a:t>
            </a:r>
          </a:p>
          <a:p>
            <a:r>
              <a:rPr lang="fr-FR" sz="2400" dirty="0" smtClean="0"/>
              <a:t>Dans l’exemple précédent, chaque adversaire ne  possédait que trois cartes dans la couleur, alors qu’ici l’un d’eux en avait quatre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101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Levées de longueur</a:t>
            </a:r>
            <a:endParaRPr lang="fr-FR" b="1" dirty="0"/>
          </a:p>
          <a:p>
            <a:pPr algn="l"/>
            <a:r>
              <a:rPr lang="fr-FR" dirty="0" smtClean="0">
                <a:solidFill>
                  <a:srgbClr val="00B050"/>
                </a:solidFill>
              </a:rPr>
              <a:t>	</a:t>
            </a:r>
            <a:r>
              <a:rPr lang="fr-FR" dirty="0" smtClean="0"/>
              <a:t>On réalise le quatrième Pique du mort quand les adversaires possèdent chacun trois cartes dans la couleur.</a:t>
            </a:r>
          </a:p>
          <a:p>
            <a:pPr algn="l"/>
            <a:r>
              <a:rPr lang="fr-FR" dirty="0" smtClean="0"/>
              <a:t>	Le rang de la quatrième carte n’a aucune importance puisque les adversaires n’ont plus de Pique quand elle est jouée.</a:t>
            </a:r>
          </a:p>
          <a:p>
            <a:pPr algn="l"/>
            <a:endParaRPr lang="fr-FR" dirty="0">
              <a:solidFill>
                <a:srgbClr val="00B050"/>
              </a:solidFill>
            </a:endParaRPr>
          </a:p>
          <a:p>
            <a:pPr algn="l"/>
            <a:endParaRPr lang="fr-FR" dirty="0" smtClean="0">
              <a:solidFill>
                <a:srgbClr val="00B050"/>
              </a:solidFill>
            </a:endParaRPr>
          </a:p>
          <a:p>
            <a:pPr algn="l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352425" y="2990850"/>
            <a:ext cx="11391900" cy="13811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On appelle levée de longueur une levée remportée par une carte jouée au moment où les adversaires ne possèdent plus de cartes dans la couleur.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07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Levées de longueur</a:t>
            </a:r>
          </a:p>
          <a:p>
            <a:pPr algn="l"/>
            <a:r>
              <a:rPr lang="fr-FR" b="1" dirty="0" smtClean="0"/>
              <a:t>Donne </a:t>
            </a:r>
            <a:r>
              <a:rPr lang="fr-FR" b="1" dirty="0" smtClean="0"/>
              <a:t>3</a:t>
            </a:r>
            <a:endParaRPr lang="fr-FR" b="1" dirty="0" smtClean="0"/>
          </a:p>
          <a:p>
            <a:pPr algn="l"/>
            <a:endParaRPr lang="fr-FR" b="1" dirty="0">
              <a:solidFill>
                <a:srgbClr val="00B050"/>
              </a:solidFill>
            </a:endParaRPr>
          </a:p>
          <a:p>
            <a:pPr algn="l"/>
            <a:endParaRPr lang="fr-FR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r>
              <a:rPr lang="fr-FR" dirty="0">
                <a:solidFill>
                  <a:srgbClr val="00B050"/>
                </a:solidFill>
              </a:rPr>
              <a:t>	</a:t>
            </a:r>
            <a:r>
              <a:rPr lang="fr-FR" dirty="0" smtClean="0">
                <a:solidFill>
                  <a:srgbClr val="00B050"/>
                </a:solidFill>
              </a:rPr>
              <a:t>	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5" name="Groupe 4"/>
          <p:cNvGrpSpPr/>
          <p:nvPr/>
        </p:nvGrpSpPr>
        <p:grpSpPr>
          <a:xfrm>
            <a:off x="230659" y="1278803"/>
            <a:ext cx="3828399" cy="2114506"/>
            <a:chOff x="230659" y="1278803"/>
            <a:chExt cx="3828399" cy="2114506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230659" y="1989593"/>
              <a:ext cx="1617966" cy="68984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>
                  <a:solidFill>
                    <a:schemeClr val="tx1"/>
                  </a:solidFill>
                </a:rPr>
                <a:t>8 7 6 5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2563235" y="1986096"/>
              <a:ext cx="1495823" cy="70237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>
                  <a:solidFill>
                    <a:schemeClr val="tx1"/>
                  </a:solidFill>
                </a:rPr>
                <a:t>V 10</a:t>
              </a:r>
            </a:p>
            <a:p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>
                  <a:solidFill>
                    <a:schemeClr val="tx1"/>
                  </a:solidFill>
                </a:rPr>
                <a:t>D 10</a:t>
              </a:r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1458019" y="2690931"/>
              <a:ext cx="1495823" cy="70237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>
                  <a:solidFill>
                    <a:schemeClr val="tx1"/>
                  </a:solidFill>
                </a:rPr>
                <a:t>4 3 2</a:t>
              </a:r>
            </a:p>
            <a:p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1871065" y="1990708"/>
              <a:ext cx="669730" cy="688726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1458018" y="1278803"/>
              <a:ext cx="1495823" cy="70237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>
                  <a:solidFill>
                    <a:schemeClr val="tx1"/>
                  </a:solidFill>
                </a:rPr>
                <a:t>A R D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</a:t>
              </a:r>
              <a:endParaRPr lang="fr-FR" sz="2400" b="1" dirty="0">
                <a:solidFill>
                  <a:schemeClr val="tx1"/>
                </a:solidFill>
              </a:endParaRPr>
            </a:p>
            <a:p>
              <a:r>
                <a:rPr lang="fr-FR" sz="2400" dirty="0">
                  <a:solidFill>
                    <a:srgbClr val="FF0000"/>
                  </a:solidFill>
                </a:rPr>
                <a:t>♥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4381500" y="1285385"/>
            <a:ext cx="73533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Le déclarant tire ses trois cartes maîtresses à Pique, </a:t>
            </a:r>
            <a:r>
              <a:rPr lang="fr-FR" sz="2400" dirty="0" smtClean="0"/>
              <a:t>et réalise la dernière levée avec le 9</a:t>
            </a:r>
            <a:endParaRPr lang="fr-FR" sz="2400" dirty="0"/>
          </a:p>
          <a:p>
            <a:r>
              <a:rPr lang="fr-FR" sz="2400" dirty="0" smtClean="0"/>
              <a:t>Cette dernière levée n’est pas une levée de longueur, puisque Ouest possède encore une carte quand le 9 est joué</a:t>
            </a:r>
            <a:endParaRPr lang="fr-FR" sz="2400" dirty="0"/>
          </a:p>
          <a:p>
            <a:r>
              <a:rPr lang="fr-FR" sz="2400" dirty="0"/>
              <a:t>C’est le rang du quatrième Pique qui permet de remporter la levée quand le Valet et le 10 sont fournis par Est</a:t>
            </a:r>
            <a:endParaRPr lang="fr-FR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38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07" end="3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Résidu et répartition du résidu</a:t>
            </a:r>
          </a:p>
          <a:p>
            <a:pPr algn="l"/>
            <a:r>
              <a:rPr lang="fr-FR" b="1" dirty="0" smtClean="0"/>
              <a:t>Donne 1</a:t>
            </a:r>
          </a:p>
          <a:p>
            <a:pPr algn="l"/>
            <a:endParaRPr lang="fr-FR" b="1" dirty="0">
              <a:solidFill>
                <a:srgbClr val="00B050"/>
              </a:solidFill>
            </a:endParaRPr>
          </a:p>
          <a:p>
            <a:pPr algn="l"/>
            <a:endParaRPr lang="fr-FR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r>
              <a:rPr lang="fr-FR" b="1" dirty="0"/>
              <a:t>Donne 2</a:t>
            </a:r>
          </a:p>
          <a:p>
            <a:pPr algn="l"/>
            <a:r>
              <a:rPr lang="fr-FR" dirty="0">
                <a:solidFill>
                  <a:srgbClr val="00B050"/>
                </a:solidFill>
              </a:rPr>
              <a:t>	</a:t>
            </a:r>
            <a:r>
              <a:rPr lang="fr-FR" dirty="0" smtClean="0">
                <a:solidFill>
                  <a:srgbClr val="00B050"/>
                </a:solidFill>
              </a:rPr>
              <a:t>	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5" name="Groupe 4"/>
          <p:cNvGrpSpPr/>
          <p:nvPr/>
        </p:nvGrpSpPr>
        <p:grpSpPr>
          <a:xfrm>
            <a:off x="230659" y="1278803"/>
            <a:ext cx="3828399" cy="2114506"/>
            <a:chOff x="230659" y="1278803"/>
            <a:chExt cx="3828399" cy="2114506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230659" y="1989593"/>
              <a:ext cx="1617966" cy="68984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10 7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2563235" y="1986096"/>
              <a:ext cx="1495823" cy="70237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9 8 6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1458019" y="2690931"/>
              <a:ext cx="1495823" cy="70237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5 4 3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1871065" y="1990708"/>
              <a:ext cx="669730" cy="688726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1458018" y="1278803"/>
              <a:ext cx="1495823" cy="70237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 2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4381500" y="1285385"/>
            <a:ext cx="73533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Dans une couleur (à </a:t>
            </a:r>
            <a:r>
              <a:rPr lang="fr-FR" sz="2400" dirty="0">
                <a:latin typeface="Segoe UI Semibold" pitchFamily="34" charset="0"/>
                <a:cs typeface="Segoe UI Semibold" pitchFamily="34" charset="0"/>
              </a:rPr>
              <a:t>♠ </a:t>
            </a:r>
            <a:r>
              <a:rPr lang="fr-FR" sz="2400" dirty="0"/>
              <a:t>dans l’exemple), l’ensemble des cartes (six) que possèdent les adversaires est appelé le « </a:t>
            </a:r>
            <a:r>
              <a:rPr lang="fr-FR" sz="2400" b="1" dirty="0"/>
              <a:t>résidu</a:t>
            </a:r>
            <a:r>
              <a:rPr lang="fr-FR" sz="2400" dirty="0"/>
              <a:t> </a:t>
            </a:r>
            <a:r>
              <a:rPr lang="fr-FR" sz="2400" dirty="0" smtClean="0"/>
              <a:t>»</a:t>
            </a:r>
          </a:p>
          <a:p>
            <a:r>
              <a:rPr lang="fr-FR" sz="2400" dirty="0" smtClean="0"/>
              <a:t>Chacun des adversaires possède trois cartes. On dit que le résidu est réparti 3-3.</a:t>
            </a:r>
          </a:p>
          <a:p>
            <a:r>
              <a:rPr lang="fr-FR" sz="2400" dirty="0" smtClean="0"/>
              <a:t>La répartition 3-3 du résidu permet de réaliser une levée de longueur quel que soit le rang du quatrième Pique possédé par Nord</a:t>
            </a:r>
            <a:endParaRPr lang="fr-FR" sz="2400" dirty="0"/>
          </a:p>
        </p:txBody>
      </p:sp>
      <p:grpSp>
        <p:nvGrpSpPr>
          <p:cNvPr id="18" name="Groupe 17"/>
          <p:cNvGrpSpPr/>
          <p:nvPr/>
        </p:nvGrpSpPr>
        <p:grpSpPr>
          <a:xfrm>
            <a:off x="231669" y="4156759"/>
            <a:ext cx="3828399" cy="2114506"/>
            <a:chOff x="231669" y="4156759"/>
            <a:chExt cx="3828399" cy="2114506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231669" y="4867549"/>
              <a:ext cx="1617966" cy="68984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9 8 7 5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2564245" y="4864052"/>
              <a:ext cx="1495823" cy="70237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10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10</a:t>
              </a: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1459029" y="5568887"/>
              <a:ext cx="1495823" cy="70237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4 3 2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1872075" y="4868664"/>
              <a:ext cx="669730" cy="688726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à coins arrondis 15"/>
            <p:cNvSpPr/>
            <p:nvPr/>
          </p:nvSpPr>
          <p:spPr>
            <a:xfrm>
              <a:off x="1459028" y="4156759"/>
              <a:ext cx="1495823" cy="70237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 6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17" name="ZoneTexte 16"/>
          <p:cNvSpPr txBox="1"/>
          <p:nvPr/>
        </p:nvSpPr>
        <p:spPr>
          <a:xfrm>
            <a:off x="4381500" y="4507948"/>
            <a:ext cx="73533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résidu est réparti 4-2 et quand Nord joue son quatrième Pique, la levée est remportée par Ouest.</a:t>
            </a:r>
          </a:p>
          <a:p>
            <a:r>
              <a:rPr lang="fr-FR" sz="2400" dirty="0" smtClean="0"/>
              <a:t>La répartition 4-2 du résidu ne permet pas de réaliser une levée de longueur.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59373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1</a:t>
            </a:r>
          </a:p>
          <a:p>
            <a:pPr algn="l"/>
            <a:endParaRPr lang="fr-FR" b="1" dirty="0">
              <a:solidFill>
                <a:srgbClr val="00B050"/>
              </a:solidFill>
            </a:endParaRPr>
          </a:p>
          <a:p>
            <a:pPr algn="l"/>
            <a:endParaRPr lang="fr-FR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r>
              <a:rPr lang="fr-FR" dirty="0">
                <a:solidFill>
                  <a:srgbClr val="00B050"/>
                </a:solidFill>
              </a:rPr>
              <a:t>	</a:t>
            </a:r>
            <a:r>
              <a:rPr lang="fr-FR" dirty="0" smtClean="0">
                <a:solidFill>
                  <a:srgbClr val="00B050"/>
                </a:solidFill>
              </a:rPr>
              <a:t>	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12" name="Groupe 11"/>
          <p:cNvGrpSpPr/>
          <p:nvPr/>
        </p:nvGrpSpPr>
        <p:grpSpPr>
          <a:xfrm>
            <a:off x="230659" y="1555163"/>
            <a:ext cx="3020541" cy="1269000"/>
            <a:chOff x="230659" y="1555163"/>
            <a:chExt cx="3020541" cy="1269000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230659" y="1989593"/>
              <a:ext cx="1617966" cy="41070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10 9</a:t>
              </a: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2313205" y="1989593"/>
              <a:ext cx="937995" cy="4142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8 7</a:t>
              </a:r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1230435" y="2407672"/>
              <a:ext cx="1694757" cy="4164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6 4 3</a:t>
              </a: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1871066" y="1990708"/>
              <a:ext cx="419698" cy="409592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1230435" y="1555163"/>
              <a:ext cx="1694757" cy="42293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 5 2</a:t>
              </a:r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3401395" y="1285385"/>
            <a:ext cx="83334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Trois cartes maîtresses sur lesquelles les adversaires fournissent.</a:t>
            </a:r>
          </a:p>
          <a:p>
            <a:r>
              <a:rPr lang="fr-FR" sz="2400" dirty="0" smtClean="0"/>
              <a:t>La couleur produit deux levées d’affranchissement car le mort possède deux cartes de plus qu’Ouest, le plus « long » des joueurs de flanc. </a:t>
            </a:r>
            <a:endParaRPr lang="fr-FR" sz="2400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74298" y="1553372"/>
            <a:ext cx="379934" cy="42293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1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3370432" y="3040481"/>
            <a:ext cx="8333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Trois cartes maîtresses et une levée d’affranchissement en rendant une fois la main à Ouest, le plus « long » des joueurs de flanc. </a:t>
            </a:r>
            <a:endParaRPr lang="fr-FR" sz="2400" dirty="0"/>
          </a:p>
        </p:txBody>
      </p:sp>
      <p:sp>
        <p:nvSpPr>
          <p:cNvPr id="24" name="Rectangle à coins arrondis 23"/>
          <p:cNvSpPr/>
          <p:nvPr/>
        </p:nvSpPr>
        <p:spPr>
          <a:xfrm>
            <a:off x="374298" y="3040481"/>
            <a:ext cx="379934" cy="42293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2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230659" y="3042272"/>
            <a:ext cx="3020541" cy="1269000"/>
            <a:chOff x="230659" y="3042272"/>
            <a:chExt cx="3020541" cy="1269000"/>
          </a:xfrm>
        </p:grpSpPr>
        <p:sp>
          <p:nvSpPr>
            <p:cNvPr id="19" name="Rectangle à coins arrondis 18"/>
            <p:cNvSpPr/>
            <p:nvPr/>
          </p:nvSpPr>
          <p:spPr>
            <a:xfrm>
              <a:off x="230659" y="3476702"/>
              <a:ext cx="1617966" cy="41070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10 9 7</a:t>
              </a:r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2313205" y="3476702"/>
              <a:ext cx="937995" cy="4142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1230435" y="3894781"/>
              <a:ext cx="1694757" cy="4164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>
                  <a:solidFill>
                    <a:schemeClr val="tx1"/>
                  </a:solidFill>
                </a:rPr>
                <a:t>D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4 3</a:t>
              </a: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1230435" y="3042272"/>
              <a:ext cx="1694757" cy="42293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6 5 2</a:t>
              </a:r>
            </a:p>
          </p:txBody>
        </p:sp>
        <p:sp>
          <p:nvSpPr>
            <p:cNvPr id="25" name="Rectangle à coins arrondis 24"/>
            <p:cNvSpPr/>
            <p:nvPr/>
          </p:nvSpPr>
          <p:spPr>
            <a:xfrm>
              <a:off x="1867964" y="3477259"/>
              <a:ext cx="419698" cy="409592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0" name="ZoneTexte 29"/>
          <p:cNvSpPr txBox="1"/>
          <p:nvPr/>
        </p:nvSpPr>
        <p:spPr>
          <a:xfrm>
            <a:off x="3401395" y="4495624"/>
            <a:ext cx="8333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Trois cartes maîtresses et aucune levée de longueur car Sud ne possède pas plus de cartes qu’Ouest, le plus « long » des joueurs de flanc. </a:t>
            </a:r>
            <a:endParaRPr lang="fr-FR" sz="2400" dirty="0"/>
          </a:p>
        </p:txBody>
      </p:sp>
      <p:sp>
        <p:nvSpPr>
          <p:cNvPr id="31" name="Rectangle à coins arrondis 30"/>
          <p:cNvSpPr/>
          <p:nvPr/>
        </p:nvSpPr>
        <p:spPr>
          <a:xfrm>
            <a:off x="374298" y="4495624"/>
            <a:ext cx="379934" cy="42293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3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grpSp>
        <p:nvGrpSpPr>
          <p:cNvPr id="14" name="Groupe 13"/>
          <p:cNvGrpSpPr/>
          <p:nvPr/>
        </p:nvGrpSpPr>
        <p:grpSpPr>
          <a:xfrm>
            <a:off x="230659" y="4497415"/>
            <a:ext cx="3020541" cy="1269000"/>
            <a:chOff x="230659" y="4497415"/>
            <a:chExt cx="3020541" cy="1269000"/>
          </a:xfrm>
        </p:grpSpPr>
        <p:sp>
          <p:nvSpPr>
            <p:cNvPr id="26" name="Rectangle à coins arrondis 25"/>
            <p:cNvSpPr/>
            <p:nvPr/>
          </p:nvSpPr>
          <p:spPr>
            <a:xfrm>
              <a:off x="230659" y="4931845"/>
              <a:ext cx="1736254" cy="41070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10 9 8 7</a:t>
              </a:r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2424495" y="4927720"/>
              <a:ext cx="826705" cy="4142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28" name="Rectangle à coins arrondis 27"/>
            <p:cNvSpPr/>
            <p:nvPr/>
          </p:nvSpPr>
          <p:spPr>
            <a:xfrm>
              <a:off x="1230435" y="5349924"/>
              <a:ext cx="1694757" cy="4164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6 5 3 2</a:t>
              </a: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1230435" y="4497415"/>
              <a:ext cx="1694757" cy="42293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4</a:t>
              </a:r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1995165" y="4940331"/>
              <a:ext cx="419698" cy="409592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" name="Rectangle à coins arrondis 4"/>
          <p:cNvSpPr/>
          <p:nvPr/>
        </p:nvSpPr>
        <p:spPr>
          <a:xfrm>
            <a:off x="374298" y="5861538"/>
            <a:ext cx="11496426" cy="7699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Pour qu’une levée de longueur puisse être réalisée, il faut que le mort ou le déclarant possède plus de cartes que le plus « long » des adversaires</a:t>
            </a:r>
          </a:p>
        </p:txBody>
      </p:sp>
    </p:spTree>
    <p:extLst>
      <p:ext uri="{BB962C8B-B14F-4D97-AF65-F5344CB8AC3E}">
        <p14:creationId xmlns:p14="http://schemas.microsoft.com/office/powerpoint/2010/main" val="2267552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 animBg="1"/>
      <p:bldP spid="31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</a:t>
            </a:r>
          </a:p>
          <a:p>
            <a:pPr algn="l"/>
            <a:endParaRPr lang="fr-FR" b="1" dirty="0">
              <a:solidFill>
                <a:srgbClr val="00B050"/>
              </a:solidFill>
            </a:endParaRPr>
          </a:p>
          <a:p>
            <a:pPr algn="l"/>
            <a:endParaRPr lang="fr-FR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r>
              <a:rPr lang="fr-FR" dirty="0">
                <a:solidFill>
                  <a:srgbClr val="00B050"/>
                </a:solidFill>
              </a:rPr>
              <a:t>	</a:t>
            </a:r>
            <a:r>
              <a:rPr lang="fr-FR" dirty="0" smtClean="0">
                <a:solidFill>
                  <a:srgbClr val="00B050"/>
                </a:solidFill>
              </a:rPr>
              <a:t>	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5" name="Groupe 4"/>
          <p:cNvGrpSpPr/>
          <p:nvPr/>
        </p:nvGrpSpPr>
        <p:grpSpPr>
          <a:xfrm>
            <a:off x="890955" y="1348689"/>
            <a:ext cx="1694757" cy="1079977"/>
            <a:chOff x="890955" y="1348689"/>
            <a:chExt cx="1694757" cy="1079977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890955" y="2012175"/>
              <a:ext cx="1694757" cy="4164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6 5 2</a:t>
              </a: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1622696" y="1771622"/>
              <a:ext cx="231272" cy="230821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890955" y="1348689"/>
              <a:ext cx="1694757" cy="42293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7 4</a:t>
              </a:r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2851151" y="1285385"/>
            <a:ext cx="88836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Une levée de longueur en rendant un fois la main aux adversaires si le résidu est réparti 3-3.</a:t>
            </a:r>
          </a:p>
          <a:p>
            <a:r>
              <a:rPr lang="fr-FR" sz="2400" dirty="0" smtClean="0"/>
              <a:t>Aucune levée de longueur dans les autres cas</a:t>
            </a:r>
            <a:endParaRPr lang="fr-FR" sz="2400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74298" y="1348689"/>
            <a:ext cx="379934" cy="42293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1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932501" y="2639621"/>
            <a:ext cx="1694757" cy="1079977"/>
            <a:chOff x="932501" y="2639621"/>
            <a:chExt cx="1694757" cy="1079977"/>
          </a:xfrm>
        </p:grpSpPr>
        <p:sp>
          <p:nvSpPr>
            <p:cNvPr id="37" name="Rectangle à coins arrondis 36"/>
            <p:cNvSpPr/>
            <p:nvPr/>
          </p:nvSpPr>
          <p:spPr>
            <a:xfrm>
              <a:off x="932501" y="3303107"/>
              <a:ext cx="1694757" cy="4164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7 2</a:t>
              </a: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1664242" y="3062554"/>
              <a:ext cx="231272" cy="230821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932501" y="2639621"/>
              <a:ext cx="1694757" cy="42293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6 5 3</a:t>
              </a:r>
            </a:p>
          </p:txBody>
        </p:sp>
      </p:grpSp>
      <p:sp>
        <p:nvSpPr>
          <p:cNvPr id="40" name="ZoneTexte 39"/>
          <p:cNvSpPr txBox="1"/>
          <p:nvPr/>
        </p:nvSpPr>
        <p:spPr>
          <a:xfrm>
            <a:off x="2892697" y="2576317"/>
            <a:ext cx="8883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Une levée de longueur si le résidu est réparti 3-2</a:t>
            </a:r>
          </a:p>
          <a:p>
            <a:r>
              <a:rPr lang="fr-FR" sz="2400" dirty="0" smtClean="0"/>
              <a:t>Aucune levée de longueur dans les autres cas</a:t>
            </a:r>
            <a:endParaRPr lang="fr-FR" sz="2400" dirty="0"/>
          </a:p>
        </p:txBody>
      </p:sp>
      <p:sp>
        <p:nvSpPr>
          <p:cNvPr id="41" name="Rectangle à coins arrondis 40"/>
          <p:cNvSpPr/>
          <p:nvPr/>
        </p:nvSpPr>
        <p:spPr>
          <a:xfrm>
            <a:off x="415844" y="2639621"/>
            <a:ext cx="379934" cy="42293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2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932501" y="3930553"/>
            <a:ext cx="1694757" cy="1079977"/>
            <a:chOff x="932501" y="3930553"/>
            <a:chExt cx="1694757" cy="1079977"/>
          </a:xfrm>
        </p:grpSpPr>
        <p:sp>
          <p:nvSpPr>
            <p:cNvPr id="42" name="Rectangle à coins arrondis 41"/>
            <p:cNvSpPr/>
            <p:nvPr/>
          </p:nvSpPr>
          <p:spPr>
            <a:xfrm>
              <a:off x="932501" y="4594039"/>
              <a:ext cx="1694757" cy="4164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8 4</a:t>
              </a:r>
            </a:p>
          </p:txBody>
        </p:sp>
        <p:sp>
          <p:nvSpPr>
            <p:cNvPr id="43" name="Rectangle à coins arrondis 42"/>
            <p:cNvSpPr/>
            <p:nvPr/>
          </p:nvSpPr>
          <p:spPr>
            <a:xfrm>
              <a:off x="1664242" y="4353486"/>
              <a:ext cx="231272" cy="230821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Rectangle à coins arrondis 43"/>
            <p:cNvSpPr/>
            <p:nvPr/>
          </p:nvSpPr>
          <p:spPr>
            <a:xfrm>
              <a:off x="932501" y="3930553"/>
              <a:ext cx="1694757" cy="42293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 5 2</a:t>
              </a:r>
            </a:p>
          </p:txBody>
        </p:sp>
      </p:grpSp>
      <p:sp>
        <p:nvSpPr>
          <p:cNvPr id="45" name="ZoneTexte 44"/>
          <p:cNvSpPr txBox="1"/>
          <p:nvPr/>
        </p:nvSpPr>
        <p:spPr>
          <a:xfrm>
            <a:off x="2851151" y="3705220"/>
            <a:ext cx="88836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Deux levées de longueur si le résidu est réparti 3-3</a:t>
            </a:r>
          </a:p>
          <a:p>
            <a:r>
              <a:rPr lang="fr-FR" sz="2400" dirty="0"/>
              <a:t>Une levée de longueur en rendant un fois la main aux adversaires si le résidu est réparti </a:t>
            </a:r>
            <a:r>
              <a:rPr lang="fr-FR" sz="2400" dirty="0" smtClean="0"/>
              <a:t>4-2.</a:t>
            </a:r>
            <a:endParaRPr lang="fr-FR" sz="2400" dirty="0"/>
          </a:p>
          <a:p>
            <a:r>
              <a:rPr lang="fr-FR" sz="2400" dirty="0" smtClean="0"/>
              <a:t>Aucune levée de longueur dans les autres cas</a:t>
            </a:r>
            <a:endParaRPr lang="fr-FR" sz="2400" dirty="0"/>
          </a:p>
        </p:txBody>
      </p:sp>
      <p:sp>
        <p:nvSpPr>
          <p:cNvPr id="46" name="Rectangle à coins arrondis 45"/>
          <p:cNvSpPr/>
          <p:nvPr/>
        </p:nvSpPr>
        <p:spPr>
          <a:xfrm>
            <a:off x="415844" y="3930553"/>
            <a:ext cx="379934" cy="42293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3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932501" y="5338185"/>
            <a:ext cx="1694757" cy="1079977"/>
            <a:chOff x="932501" y="5338185"/>
            <a:chExt cx="1694757" cy="1079977"/>
          </a:xfrm>
        </p:grpSpPr>
        <p:sp>
          <p:nvSpPr>
            <p:cNvPr id="47" name="Rectangle à coins arrondis 46"/>
            <p:cNvSpPr/>
            <p:nvPr/>
          </p:nvSpPr>
          <p:spPr>
            <a:xfrm>
              <a:off x="932501" y="6001671"/>
              <a:ext cx="1694757" cy="4164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8 5 4 3</a:t>
              </a:r>
            </a:p>
          </p:txBody>
        </p:sp>
        <p:sp>
          <p:nvSpPr>
            <p:cNvPr id="48" name="Rectangle à coins arrondis 47"/>
            <p:cNvSpPr/>
            <p:nvPr/>
          </p:nvSpPr>
          <p:spPr>
            <a:xfrm>
              <a:off x="1664242" y="5761118"/>
              <a:ext cx="231272" cy="230821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Rectangle à coins arrondis 48"/>
            <p:cNvSpPr/>
            <p:nvPr/>
          </p:nvSpPr>
          <p:spPr>
            <a:xfrm>
              <a:off x="932501" y="5338185"/>
              <a:ext cx="1694757" cy="42293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7 6 2</a:t>
              </a:r>
            </a:p>
          </p:txBody>
        </p:sp>
      </p:grpSp>
      <p:sp>
        <p:nvSpPr>
          <p:cNvPr id="50" name="ZoneTexte 49"/>
          <p:cNvSpPr txBox="1"/>
          <p:nvPr/>
        </p:nvSpPr>
        <p:spPr>
          <a:xfrm>
            <a:off x="2892697" y="5274881"/>
            <a:ext cx="88836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Une levée de longueur si le résidu est réparti 3-2</a:t>
            </a:r>
          </a:p>
          <a:p>
            <a:r>
              <a:rPr lang="fr-FR" sz="2400" dirty="0" smtClean="0"/>
              <a:t>Pour l’affranchir, il faudra rendre deux fois la main aux adversaires</a:t>
            </a:r>
          </a:p>
          <a:p>
            <a:r>
              <a:rPr lang="fr-FR" sz="2400" dirty="0"/>
              <a:t>Aucune levée de longueur dans les autres </a:t>
            </a:r>
            <a:r>
              <a:rPr lang="fr-FR" sz="2400" dirty="0" smtClean="0"/>
              <a:t>cas</a:t>
            </a:r>
            <a:endParaRPr lang="fr-FR" sz="2400" dirty="0"/>
          </a:p>
        </p:txBody>
      </p:sp>
      <p:sp>
        <p:nvSpPr>
          <p:cNvPr id="51" name="Rectangle à coins arrondis 50"/>
          <p:cNvSpPr/>
          <p:nvPr/>
        </p:nvSpPr>
        <p:spPr>
          <a:xfrm>
            <a:off x="415844" y="5338185"/>
            <a:ext cx="379934" cy="42293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4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56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1" grpId="0" animBg="1"/>
      <p:bldP spid="46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</a:t>
            </a:r>
          </a:p>
          <a:p>
            <a:pPr algn="l"/>
            <a:endParaRPr lang="fr-FR" b="1" dirty="0">
              <a:solidFill>
                <a:srgbClr val="00B050"/>
              </a:solidFill>
            </a:endParaRPr>
          </a:p>
          <a:p>
            <a:pPr algn="l"/>
            <a:endParaRPr lang="fr-FR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r>
              <a:rPr lang="fr-FR" dirty="0">
                <a:solidFill>
                  <a:srgbClr val="00B050"/>
                </a:solidFill>
              </a:rPr>
              <a:t>	</a:t>
            </a:r>
            <a:r>
              <a:rPr lang="fr-FR" dirty="0" smtClean="0">
                <a:solidFill>
                  <a:srgbClr val="00B050"/>
                </a:solidFill>
              </a:rPr>
              <a:t>	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5" name="Groupe 4"/>
          <p:cNvGrpSpPr/>
          <p:nvPr/>
        </p:nvGrpSpPr>
        <p:grpSpPr>
          <a:xfrm>
            <a:off x="890955" y="1348689"/>
            <a:ext cx="1694757" cy="1079977"/>
            <a:chOff x="890955" y="1348689"/>
            <a:chExt cx="1694757" cy="1079977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890955" y="2012175"/>
              <a:ext cx="1694757" cy="4164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8 6</a:t>
              </a: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1622696" y="1771622"/>
              <a:ext cx="231272" cy="230821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890955" y="1348689"/>
              <a:ext cx="1694757" cy="42293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5 2</a:t>
              </a:r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2851151" y="1285385"/>
            <a:ext cx="8883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Aucune levée de longueur car l’un des joueurs de flanc possède au moins quatre cartes</a:t>
            </a:r>
            <a:endParaRPr lang="fr-FR" sz="2400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74298" y="1348689"/>
            <a:ext cx="379934" cy="42293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5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890955" y="3024590"/>
            <a:ext cx="1694757" cy="1079977"/>
            <a:chOff x="932501" y="2639621"/>
            <a:chExt cx="1694757" cy="1079977"/>
          </a:xfrm>
        </p:grpSpPr>
        <p:sp>
          <p:nvSpPr>
            <p:cNvPr id="37" name="Rectangle à coins arrondis 36"/>
            <p:cNvSpPr/>
            <p:nvPr/>
          </p:nvSpPr>
          <p:spPr>
            <a:xfrm>
              <a:off x="932501" y="3303107"/>
              <a:ext cx="1694757" cy="4164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8 4 3 2</a:t>
              </a: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1664242" y="3062554"/>
              <a:ext cx="231272" cy="230821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932501" y="2639621"/>
              <a:ext cx="1694757" cy="42293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9 7 6 5</a:t>
              </a:r>
            </a:p>
          </p:txBody>
        </p:sp>
      </p:grpSp>
      <p:sp>
        <p:nvSpPr>
          <p:cNvPr id="40" name="ZoneTexte 39"/>
          <p:cNvSpPr txBox="1"/>
          <p:nvPr/>
        </p:nvSpPr>
        <p:spPr>
          <a:xfrm>
            <a:off x="2892697" y="2576317"/>
            <a:ext cx="88836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Trois levées de longueur en rendant une fois la main si le résidu est réparti 2-2</a:t>
            </a:r>
          </a:p>
          <a:p>
            <a:r>
              <a:rPr lang="fr-FR" sz="2400" dirty="0" smtClean="0"/>
              <a:t>Deux levées </a:t>
            </a:r>
            <a:r>
              <a:rPr lang="fr-FR" sz="2400" dirty="0"/>
              <a:t>de longueur en rendant </a:t>
            </a:r>
            <a:r>
              <a:rPr lang="fr-FR" sz="2400" dirty="0" smtClean="0"/>
              <a:t>deux fois </a:t>
            </a:r>
            <a:r>
              <a:rPr lang="fr-FR" sz="2400" dirty="0"/>
              <a:t>la main si le résidu est réparti </a:t>
            </a:r>
            <a:r>
              <a:rPr lang="fr-FR" sz="2400" dirty="0" smtClean="0"/>
              <a:t>3-1</a:t>
            </a:r>
          </a:p>
          <a:p>
            <a:r>
              <a:rPr lang="fr-FR" sz="2400" dirty="0" smtClean="0"/>
              <a:t>Une levée </a:t>
            </a:r>
            <a:r>
              <a:rPr lang="fr-FR" sz="2400" dirty="0"/>
              <a:t>de longueur en rendant </a:t>
            </a:r>
            <a:r>
              <a:rPr lang="fr-FR" sz="2400" dirty="0" smtClean="0"/>
              <a:t>trois fois </a:t>
            </a:r>
            <a:r>
              <a:rPr lang="fr-FR" sz="2400" dirty="0"/>
              <a:t>la main si le résidu est réparti </a:t>
            </a:r>
            <a:r>
              <a:rPr lang="fr-FR" sz="2400" dirty="0" smtClean="0"/>
              <a:t>4-0</a:t>
            </a:r>
            <a:endParaRPr lang="fr-FR" sz="2400" dirty="0"/>
          </a:p>
        </p:txBody>
      </p:sp>
      <p:sp>
        <p:nvSpPr>
          <p:cNvPr id="41" name="Rectangle à coins arrondis 40"/>
          <p:cNvSpPr/>
          <p:nvPr/>
        </p:nvSpPr>
        <p:spPr>
          <a:xfrm>
            <a:off x="374298" y="3024590"/>
            <a:ext cx="379934" cy="42293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6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932501" y="5022636"/>
            <a:ext cx="1694757" cy="1079977"/>
            <a:chOff x="932501" y="5022636"/>
            <a:chExt cx="1694757" cy="1079977"/>
          </a:xfrm>
        </p:grpSpPr>
        <p:sp>
          <p:nvSpPr>
            <p:cNvPr id="47" name="Rectangle à coins arrondis 46"/>
            <p:cNvSpPr/>
            <p:nvPr/>
          </p:nvSpPr>
          <p:spPr>
            <a:xfrm>
              <a:off x="932501" y="5686122"/>
              <a:ext cx="1694757" cy="4164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 5 2</a:t>
              </a:r>
            </a:p>
          </p:txBody>
        </p:sp>
        <p:sp>
          <p:nvSpPr>
            <p:cNvPr id="48" name="Rectangle à coins arrondis 47"/>
            <p:cNvSpPr/>
            <p:nvPr/>
          </p:nvSpPr>
          <p:spPr>
            <a:xfrm>
              <a:off x="1664242" y="5445569"/>
              <a:ext cx="231272" cy="230821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Rectangle à coins arrondis 48"/>
            <p:cNvSpPr/>
            <p:nvPr/>
          </p:nvSpPr>
          <p:spPr>
            <a:xfrm>
              <a:off x="932501" y="5022636"/>
              <a:ext cx="1694757" cy="42293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7 6 4 3</a:t>
              </a:r>
            </a:p>
          </p:txBody>
        </p:sp>
      </p:grpSp>
      <p:sp>
        <p:nvSpPr>
          <p:cNvPr id="50" name="ZoneTexte 49"/>
          <p:cNvSpPr txBox="1"/>
          <p:nvPr/>
        </p:nvSpPr>
        <p:spPr>
          <a:xfrm>
            <a:off x="2892697" y="4959332"/>
            <a:ext cx="88836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Deux levées de longueur si le résidu est réparti 2-2 ou 3-1</a:t>
            </a:r>
          </a:p>
          <a:p>
            <a:r>
              <a:rPr lang="fr-FR" sz="2400" dirty="0"/>
              <a:t>Une </a:t>
            </a:r>
            <a:r>
              <a:rPr lang="fr-FR" sz="2400" dirty="0" smtClean="0"/>
              <a:t>seule levée </a:t>
            </a:r>
            <a:r>
              <a:rPr lang="fr-FR" sz="2400" dirty="0"/>
              <a:t>de longueur en rendant </a:t>
            </a:r>
            <a:r>
              <a:rPr lang="fr-FR" sz="2400" dirty="0" smtClean="0"/>
              <a:t>une fois </a:t>
            </a:r>
            <a:r>
              <a:rPr lang="fr-FR" sz="2400" dirty="0"/>
              <a:t>la main si le résidu est réparti </a:t>
            </a:r>
            <a:r>
              <a:rPr lang="fr-FR" sz="2400" dirty="0" smtClean="0"/>
              <a:t>4-0</a:t>
            </a:r>
            <a:endParaRPr lang="fr-FR" sz="2400" dirty="0"/>
          </a:p>
        </p:txBody>
      </p:sp>
      <p:sp>
        <p:nvSpPr>
          <p:cNvPr id="51" name="Rectangle à coins arrondis 50"/>
          <p:cNvSpPr/>
          <p:nvPr/>
        </p:nvSpPr>
        <p:spPr>
          <a:xfrm>
            <a:off x="415844" y="5022636"/>
            <a:ext cx="379934" cy="42293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7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359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1" grpId="0" animBg="1"/>
      <p:bldP spid="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</a:t>
            </a:r>
          </a:p>
          <a:p>
            <a:pPr algn="l"/>
            <a:endParaRPr lang="fr-FR" b="1" dirty="0">
              <a:solidFill>
                <a:srgbClr val="00B050"/>
              </a:solidFill>
            </a:endParaRPr>
          </a:p>
          <a:p>
            <a:pPr algn="l"/>
            <a:endParaRPr lang="fr-FR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r>
              <a:rPr lang="fr-FR" dirty="0">
                <a:solidFill>
                  <a:srgbClr val="00B050"/>
                </a:solidFill>
              </a:rPr>
              <a:t>	</a:t>
            </a:r>
            <a:r>
              <a:rPr lang="fr-FR" dirty="0" smtClean="0">
                <a:solidFill>
                  <a:srgbClr val="00B050"/>
                </a:solidFill>
              </a:rPr>
              <a:t>	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5" name="Groupe 4"/>
          <p:cNvGrpSpPr/>
          <p:nvPr/>
        </p:nvGrpSpPr>
        <p:grpSpPr>
          <a:xfrm>
            <a:off x="890955" y="1348689"/>
            <a:ext cx="1694757" cy="1079977"/>
            <a:chOff x="890955" y="1348689"/>
            <a:chExt cx="1694757" cy="1079977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890955" y="2012175"/>
              <a:ext cx="1694757" cy="4164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 5 2</a:t>
              </a: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1622696" y="1771622"/>
              <a:ext cx="231272" cy="230821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890955" y="1348689"/>
              <a:ext cx="1694757" cy="42293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-</a:t>
              </a:r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2851151" y="1285385"/>
            <a:ext cx="8883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Une levée de longueur en rendant une fois la main si le résidu est réparti 4-4</a:t>
            </a:r>
            <a:endParaRPr lang="fr-FR" sz="2400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74298" y="1348689"/>
            <a:ext cx="379934" cy="42293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8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826195" y="2620266"/>
            <a:ext cx="1907365" cy="1099332"/>
            <a:chOff x="826195" y="2620266"/>
            <a:chExt cx="1907365" cy="1099332"/>
          </a:xfrm>
        </p:grpSpPr>
        <p:sp>
          <p:nvSpPr>
            <p:cNvPr id="37" name="Rectangle à coins arrondis 36"/>
            <p:cNvSpPr/>
            <p:nvPr/>
          </p:nvSpPr>
          <p:spPr>
            <a:xfrm>
              <a:off x="932501" y="3303107"/>
              <a:ext cx="1694757" cy="4164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1664242" y="3062554"/>
              <a:ext cx="231272" cy="230821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826195" y="2620266"/>
              <a:ext cx="1907365" cy="42293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 5 4 2</a:t>
              </a:r>
            </a:p>
          </p:txBody>
        </p:sp>
      </p:grpSp>
      <p:sp>
        <p:nvSpPr>
          <p:cNvPr id="40" name="ZoneTexte 39"/>
          <p:cNvSpPr txBox="1"/>
          <p:nvPr/>
        </p:nvSpPr>
        <p:spPr>
          <a:xfrm>
            <a:off x="2892697" y="2576317"/>
            <a:ext cx="88836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Trois levées de longueur si le résidu est réparti 3-3</a:t>
            </a:r>
          </a:p>
          <a:p>
            <a:r>
              <a:rPr lang="fr-FR" sz="2400" dirty="0" smtClean="0"/>
              <a:t>Deux levées </a:t>
            </a:r>
            <a:r>
              <a:rPr lang="fr-FR" sz="2400" dirty="0"/>
              <a:t>de longueur en rendant </a:t>
            </a:r>
            <a:r>
              <a:rPr lang="fr-FR" sz="2400" dirty="0" smtClean="0"/>
              <a:t>une fois </a:t>
            </a:r>
            <a:r>
              <a:rPr lang="fr-FR" sz="2400" dirty="0"/>
              <a:t>la main si le résidu est réparti </a:t>
            </a:r>
            <a:r>
              <a:rPr lang="fr-FR" sz="2400" dirty="0" smtClean="0"/>
              <a:t>4-2</a:t>
            </a:r>
          </a:p>
          <a:p>
            <a:r>
              <a:rPr lang="fr-FR" sz="2400" dirty="0" smtClean="0"/>
              <a:t>Une levée </a:t>
            </a:r>
            <a:r>
              <a:rPr lang="fr-FR" sz="2400" dirty="0"/>
              <a:t>de longueur en rendant </a:t>
            </a:r>
            <a:r>
              <a:rPr lang="fr-FR" sz="2400" dirty="0" smtClean="0"/>
              <a:t>deux fois </a:t>
            </a:r>
            <a:r>
              <a:rPr lang="fr-FR" sz="2400" dirty="0"/>
              <a:t>la main si le résidu est réparti </a:t>
            </a:r>
            <a:r>
              <a:rPr lang="fr-FR" sz="2400" dirty="0" smtClean="0"/>
              <a:t>5-1</a:t>
            </a:r>
            <a:endParaRPr lang="fr-FR" sz="2400" dirty="0"/>
          </a:p>
        </p:txBody>
      </p:sp>
      <p:sp>
        <p:nvSpPr>
          <p:cNvPr id="41" name="Rectangle à coins arrondis 40"/>
          <p:cNvSpPr/>
          <p:nvPr/>
        </p:nvSpPr>
        <p:spPr>
          <a:xfrm>
            <a:off x="415844" y="2639621"/>
            <a:ext cx="379934" cy="42293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9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74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1532</TotalTime>
  <Words>1617</Words>
  <Application>Microsoft Office PowerPoint</Application>
  <PresentationFormat>Grand écran</PresentationFormat>
  <Paragraphs>379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Segoe UI Semibold</vt:lpstr>
      <vt:lpstr>Thème Office</vt:lpstr>
      <vt:lpstr>Chapitre 4 - Leçon 1</vt:lpstr>
      <vt:lpstr>Chapitre 4 - Leçon 1</vt:lpstr>
      <vt:lpstr>Chapitre 4 - Leçon 1</vt:lpstr>
      <vt:lpstr>Chapitre 4 - Leçon 1</vt:lpstr>
      <vt:lpstr>Chapitre 4 - Leçon 1</vt:lpstr>
      <vt:lpstr>Chapitre 4 - Leçon 1</vt:lpstr>
      <vt:lpstr>Chapitre 4 - Leçon 1</vt:lpstr>
      <vt:lpstr>Chapitre 4 - Leçon 1</vt:lpstr>
      <vt:lpstr>Chapitre 4 - Leçon 1</vt:lpstr>
      <vt:lpstr>Chapitre 4 - Leçon 1</vt:lpstr>
      <vt:lpstr>Chapitre 4 - Leçon 1</vt:lpstr>
      <vt:lpstr>Chapitre 4 - Leçon 1</vt:lpstr>
      <vt:lpstr>Chapitre 4 - Leçon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117</cp:revision>
  <dcterms:created xsi:type="dcterms:W3CDTF">2018-10-04T06:59:00Z</dcterms:created>
  <dcterms:modified xsi:type="dcterms:W3CDTF">2021-03-04T21:35:52Z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